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7" r:id="rId2"/>
  </p:sldIdLst>
  <p:sldSz cx="438912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695"/>
    <a:srgbClr val="9FB6DA"/>
    <a:srgbClr val="759C44"/>
    <a:srgbClr val="C3774D"/>
    <a:srgbClr val="C75B90"/>
    <a:srgbClr val="FF76B7"/>
    <a:srgbClr val="00B050"/>
    <a:srgbClr val="002060"/>
    <a:srgbClr val="8B9322"/>
    <a:srgbClr val="FFA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668"/>
    <p:restoredTop sz="85852"/>
  </p:normalViewPr>
  <p:slideViewPr>
    <p:cSldViewPr snapToGrid="0">
      <p:cViewPr>
        <p:scale>
          <a:sx n="50" d="100"/>
          <a:sy n="50" d="100"/>
        </p:scale>
        <p:origin x="472" y="-5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4BC613-8345-AE4D-9893-9A4C3ED6CA3E}" type="datetimeFigureOut">
              <a:rPr lang="en-US" smtClean="0"/>
              <a:t>5/29/24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1F58D-6FC1-0A45-B746-92683BB50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7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microbiomejournal.biomedcentral.com</a:t>
            </a:r>
            <a:r>
              <a:rPr lang="en-US" dirty="0"/>
              <a:t>/articles/10.1186/s40168-020-00863-4 this could be a really </a:t>
            </a:r>
            <a:r>
              <a:rPr lang="en-US" dirty="0" err="1"/>
              <a:t>helpfuol</a:t>
            </a:r>
            <a:r>
              <a:rPr lang="en-US" dirty="0"/>
              <a:t>. Paper they also did freshwater ARGs and </a:t>
            </a:r>
            <a:r>
              <a:rPr lang="en-US" dirty="0" err="1"/>
              <a:t>viromics</a:t>
            </a:r>
            <a:r>
              <a:rPr lang="en-US" dirty="0"/>
              <a:t> but found like 0.001% of reads are predicted to encode ARGs. Also they were able to find 3 new class A beta lactamases and compared them on a tree so that’s really neat we have a bunch of those as well in our database but they couldn’t find them through CARD they were only able to be predicted through </a:t>
            </a:r>
            <a:r>
              <a:rPr lang="en-US" dirty="0" err="1"/>
              <a:t>Resfams</a:t>
            </a:r>
            <a:r>
              <a:rPr lang="en-US" dirty="0"/>
              <a:t> so I should also check that out because its created for functional metagenomics but it was last updated in 2015 so idk how reliable it is? Update: </a:t>
            </a:r>
            <a:r>
              <a:rPr lang="en-US" dirty="0" err="1"/>
              <a:t>resfams</a:t>
            </a:r>
            <a:r>
              <a:rPr lang="en-US" dirty="0"/>
              <a:t> as of 2022 has been </a:t>
            </a:r>
            <a:r>
              <a:rPr lang="en-US" dirty="0" err="1"/>
              <a:t>unavaialable</a:t>
            </a:r>
            <a:r>
              <a:rPr lang="en-US" dirty="0"/>
              <a:t> which isn’t shocking</a:t>
            </a:r>
          </a:p>
          <a:p>
            <a:endParaRPr lang="en-US" dirty="0"/>
          </a:p>
          <a:p>
            <a:r>
              <a:rPr lang="en-US" dirty="0"/>
              <a:t>Put result in the title </a:t>
            </a:r>
          </a:p>
          <a:p>
            <a:r>
              <a:rPr lang="en-US" dirty="0"/>
              <a:t>More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1F58D-6FC1-0A45-B746-92683BB509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2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7183123"/>
            <a:ext cx="37307520" cy="15280640"/>
          </a:xfrm>
        </p:spPr>
        <p:txBody>
          <a:bodyPr anchor="b"/>
          <a:lstStyle>
            <a:lvl1pPr algn="ctr">
              <a:defRPr sz="28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23053045"/>
            <a:ext cx="32918400" cy="10596877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05" indent="0" algn="ctr">
              <a:buNone/>
              <a:defRPr sz="9600"/>
            </a:lvl2pPr>
            <a:lvl3pPr marL="4389010" indent="0" algn="ctr">
              <a:buNone/>
              <a:defRPr sz="8640"/>
            </a:lvl3pPr>
            <a:lvl4pPr marL="6583515" indent="0" algn="ctr">
              <a:buNone/>
              <a:defRPr sz="7680"/>
            </a:lvl4pPr>
            <a:lvl5pPr marL="8778021" indent="0" algn="ctr">
              <a:buNone/>
              <a:defRPr sz="7680"/>
            </a:lvl5pPr>
            <a:lvl6pPr marL="10972526" indent="0" algn="ctr">
              <a:buNone/>
              <a:defRPr sz="7680"/>
            </a:lvl6pPr>
            <a:lvl7pPr marL="13167031" indent="0" algn="ctr">
              <a:buNone/>
              <a:defRPr sz="7680"/>
            </a:lvl7pPr>
            <a:lvl8pPr marL="15361536" indent="0" algn="ctr">
              <a:buNone/>
              <a:defRPr sz="7680"/>
            </a:lvl8pPr>
            <a:lvl9pPr marL="17556041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D785-CF0D-7D40-BA41-25D2FC952775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5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D785-CF0D-7D40-BA41-25D2FC952775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48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3" y="2336802"/>
            <a:ext cx="946404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3" y="2336802"/>
            <a:ext cx="2784348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D785-CF0D-7D40-BA41-25D2FC952775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18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D785-CF0D-7D40-BA41-25D2FC952775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2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1" y="10942335"/>
            <a:ext cx="37856160" cy="18257517"/>
          </a:xfrm>
        </p:spPr>
        <p:txBody>
          <a:bodyPr anchor="b"/>
          <a:lstStyle>
            <a:lvl1pPr>
              <a:defRPr sz="28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1" y="29372575"/>
            <a:ext cx="37856160" cy="9601197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>
                    <a:tint val="82000"/>
                  </a:schemeClr>
                </a:solidFill>
              </a:defRPr>
            </a:lvl1pPr>
            <a:lvl2pPr marL="2194505" indent="0">
              <a:buNone/>
              <a:defRPr sz="9600">
                <a:solidFill>
                  <a:schemeClr val="tx1">
                    <a:tint val="82000"/>
                  </a:schemeClr>
                </a:solidFill>
              </a:defRPr>
            </a:lvl2pPr>
            <a:lvl3pPr marL="438901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3pPr>
            <a:lvl4pPr marL="6583515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4pPr>
            <a:lvl5pPr marL="8778021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5pPr>
            <a:lvl6pPr marL="10972526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6pPr>
            <a:lvl7pPr marL="13167031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7pPr>
            <a:lvl8pPr marL="15361536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8pPr>
            <a:lvl9pPr marL="17556041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D785-CF0D-7D40-BA41-25D2FC952775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49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11684001"/>
            <a:ext cx="1865376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11684001"/>
            <a:ext cx="1865376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D785-CF0D-7D40-BA41-25D2FC952775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5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336810"/>
            <a:ext cx="3785616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3" y="10759445"/>
            <a:ext cx="18568032" cy="5273037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05" indent="0">
              <a:buNone/>
              <a:defRPr sz="9600" b="1"/>
            </a:lvl2pPr>
            <a:lvl3pPr marL="4389010" indent="0">
              <a:buNone/>
              <a:defRPr sz="8640" b="1"/>
            </a:lvl3pPr>
            <a:lvl4pPr marL="6583515" indent="0">
              <a:buNone/>
              <a:defRPr sz="7680" b="1"/>
            </a:lvl4pPr>
            <a:lvl5pPr marL="8778021" indent="0">
              <a:buNone/>
              <a:defRPr sz="7680" b="1"/>
            </a:lvl5pPr>
            <a:lvl6pPr marL="10972526" indent="0">
              <a:buNone/>
              <a:defRPr sz="7680" b="1"/>
            </a:lvl6pPr>
            <a:lvl7pPr marL="13167031" indent="0">
              <a:buNone/>
              <a:defRPr sz="7680" b="1"/>
            </a:lvl7pPr>
            <a:lvl8pPr marL="15361536" indent="0">
              <a:buNone/>
              <a:defRPr sz="7680" b="1"/>
            </a:lvl8pPr>
            <a:lvl9pPr marL="17556041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3" y="16032481"/>
            <a:ext cx="18568032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3" y="10759445"/>
            <a:ext cx="18659477" cy="5273037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05" indent="0">
              <a:buNone/>
              <a:defRPr sz="9600" b="1"/>
            </a:lvl2pPr>
            <a:lvl3pPr marL="4389010" indent="0">
              <a:buNone/>
              <a:defRPr sz="8640" b="1"/>
            </a:lvl3pPr>
            <a:lvl4pPr marL="6583515" indent="0">
              <a:buNone/>
              <a:defRPr sz="7680" b="1"/>
            </a:lvl4pPr>
            <a:lvl5pPr marL="8778021" indent="0">
              <a:buNone/>
              <a:defRPr sz="7680" b="1"/>
            </a:lvl5pPr>
            <a:lvl6pPr marL="10972526" indent="0">
              <a:buNone/>
              <a:defRPr sz="7680" b="1"/>
            </a:lvl6pPr>
            <a:lvl7pPr marL="13167031" indent="0">
              <a:buNone/>
              <a:defRPr sz="7680" b="1"/>
            </a:lvl7pPr>
            <a:lvl8pPr marL="15361536" indent="0">
              <a:buNone/>
              <a:defRPr sz="7680" b="1"/>
            </a:lvl8pPr>
            <a:lvl9pPr marL="17556041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3" y="16032481"/>
            <a:ext cx="18659477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D785-CF0D-7D40-BA41-25D2FC952775}" type="datetimeFigureOut">
              <a:rPr lang="en-US" smtClean="0"/>
              <a:t>5/29/24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77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D785-CF0D-7D40-BA41-25D2FC952775}" type="datetimeFigureOut">
              <a:rPr lang="en-US" smtClean="0"/>
              <a:t>5/29/24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D785-CF0D-7D40-BA41-25D2FC952775}" type="datetimeFigureOut">
              <a:rPr lang="en-US" smtClean="0"/>
              <a:t>5/29/24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72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8" y="2926080"/>
            <a:ext cx="14156055" cy="1024128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6319530"/>
            <a:ext cx="22219920" cy="311912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8" y="13167362"/>
            <a:ext cx="14156055" cy="24394163"/>
          </a:xfrm>
        </p:spPr>
        <p:txBody>
          <a:bodyPr/>
          <a:lstStyle>
            <a:lvl1pPr marL="0" indent="0">
              <a:buNone/>
              <a:defRPr sz="7680"/>
            </a:lvl1pPr>
            <a:lvl2pPr marL="2194505" indent="0">
              <a:buNone/>
              <a:defRPr sz="6720"/>
            </a:lvl2pPr>
            <a:lvl3pPr marL="4389010" indent="0">
              <a:buNone/>
              <a:defRPr sz="5760"/>
            </a:lvl3pPr>
            <a:lvl4pPr marL="6583515" indent="0">
              <a:buNone/>
              <a:defRPr sz="4800"/>
            </a:lvl4pPr>
            <a:lvl5pPr marL="8778021" indent="0">
              <a:buNone/>
              <a:defRPr sz="4800"/>
            </a:lvl5pPr>
            <a:lvl6pPr marL="10972526" indent="0">
              <a:buNone/>
              <a:defRPr sz="4800"/>
            </a:lvl6pPr>
            <a:lvl7pPr marL="13167031" indent="0">
              <a:buNone/>
              <a:defRPr sz="4800"/>
            </a:lvl7pPr>
            <a:lvl8pPr marL="15361536" indent="0">
              <a:buNone/>
              <a:defRPr sz="4800"/>
            </a:lvl8pPr>
            <a:lvl9pPr marL="17556041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D785-CF0D-7D40-BA41-25D2FC952775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35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8" y="2926080"/>
            <a:ext cx="14156055" cy="1024128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6319530"/>
            <a:ext cx="22219920" cy="311912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05" indent="0">
              <a:buNone/>
              <a:defRPr sz="13440"/>
            </a:lvl2pPr>
            <a:lvl3pPr marL="4389010" indent="0">
              <a:buNone/>
              <a:defRPr sz="11520"/>
            </a:lvl3pPr>
            <a:lvl4pPr marL="6583515" indent="0">
              <a:buNone/>
              <a:defRPr sz="9600"/>
            </a:lvl4pPr>
            <a:lvl5pPr marL="8778021" indent="0">
              <a:buNone/>
              <a:defRPr sz="9600"/>
            </a:lvl5pPr>
            <a:lvl6pPr marL="10972526" indent="0">
              <a:buNone/>
              <a:defRPr sz="9600"/>
            </a:lvl6pPr>
            <a:lvl7pPr marL="13167031" indent="0">
              <a:buNone/>
              <a:defRPr sz="9600"/>
            </a:lvl7pPr>
            <a:lvl8pPr marL="15361536" indent="0">
              <a:buNone/>
              <a:defRPr sz="9600"/>
            </a:lvl8pPr>
            <a:lvl9pPr marL="17556041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8" y="13167362"/>
            <a:ext cx="14156055" cy="24394163"/>
          </a:xfrm>
        </p:spPr>
        <p:txBody>
          <a:bodyPr/>
          <a:lstStyle>
            <a:lvl1pPr marL="0" indent="0">
              <a:buNone/>
              <a:defRPr sz="7680"/>
            </a:lvl1pPr>
            <a:lvl2pPr marL="2194505" indent="0">
              <a:buNone/>
              <a:defRPr sz="6720"/>
            </a:lvl2pPr>
            <a:lvl3pPr marL="4389010" indent="0">
              <a:buNone/>
              <a:defRPr sz="5760"/>
            </a:lvl3pPr>
            <a:lvl4pPr marL="6583515" indent="0">
              <a:buNone/>
              <a:defRPr sz="4800"/>
            </a:lvl4pPr>
            <a:lvl5pPr marL="8778021" indent="0">
              <a:buNone/>
              <a:defRPr sz="4800"/>
            </a:lvl5pPr>
            <a:lvl6pPr marL="10972526" indent="0">
              <a:buNone/>
              <a:defRPr sz="4800"/>
            </a:lvl6pPr>
            <a:lvl7pPr marL="13167031" indent="0">
              <a:buNone/>
              <a:defRPr sz="4800"/>
            </a:lvl7pPr>
            <a:lvl8pPr marL="15361536" indent="0">
              <a:buNone/>
              <a:defRPr sz="4800"/>
            </a:lvl8pPr>
            <a:lvl9pPr marL="17556041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D785-CF0D-7D40-BA41-25D2FC952775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94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2336810"/>
            <a:ext cx="3785616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11684001"/>
            <a:ext cx="3785616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40680650"/>
            <a:ext cx="987552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77D785-CF0D-7D40-BA41-25D2FC952775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40680650"/>
            <a:ext cx="1481328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40680650"/>
            <a:ext cx="987552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3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010" rtl="0" eaLnBrk="1" latinLnBrk="0" hangingPunct="1">
        <a:lnSpc>
          <a:spcPct val="90000"/>
        </a:lnSpc>
        <a:spcBef>
          <a:spcPct val="0"/>
        </a:spcBef>
        <a:buNone/>
        <a:defRPr sz="211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53" indent="-1097253" algn="l" defTabSz="438901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758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263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768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273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69778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283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8789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294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05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010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515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021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526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031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536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041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79220B-43A9-821C-606C-53D8ADF666C1}"/>
              </a:ext>
            </a:extLst>
          </p:cNvPr>
          <p:cNvSpPr txBox="1"/>
          <p:nvPr/>
        </p:nvSpPr>
        <p:spPr>
          <a:xfrm>
            <a:off x="88249" y="4252111"/>
            <a:ext cx="15066187" cy="135473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Intro: 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Anthropogenic disturbances, such as the overuse of antibiotics, threaten the diverse microbial species that inhabit and maintain the health of urban freshwater ecosystems (citation)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 aquatic ecosystems, particles are hotspots of microbial activity where microbes can directly interact and acquire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more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nutrients 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compared to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microbes that live in the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surrounding water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which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has less nutrient availability (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citation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 creates an opportunity for three bacterial lifestyles: (1)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Particle-attached (PA) microbes 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form microbial cohorts on particles for nutrients, 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(2)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free-living (FL) microbes 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inhabit the surrounding water column, and 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(3)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bacteria 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alternate between the two lifestyles (generalists). </a:t>
            </a: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Mobile genetic elements (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MGEs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 such as plasmids and bacteriophages are significant drivers of horizontal gene transfer (HGT) within microbial communities and may contribute to antibiotic-resistant bacteria.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Plasmids that are self-transmissible encode 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mating pair genes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move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themselves 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between hosts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whereas mobilizable plasmids rely on self-transmissible machinery. Previous studies have reported PA microbes to have higher rates of plasmid transfer than FL taxa 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(citation)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 Yet the role and distribution of MGEs in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freshwater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metagenome-assembled genomes (MAGs) remains understudied, especially 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within bacterial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lifestyles.</a:t>
            </a:r>
          </a:p>
          <a:p>
            <a:pPr fontAlgn="base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Question: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Do microbes that live in close association with each other </a:t>
            </a: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on particles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have a higher amount of MGEs than those that live freely?</a:t>
            </a: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Hypothesis: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If particles serve as hotspots of microbial activity and help to facilitate direct cell-to-cell contact, we hypothesize that PA and generalist microbes have enhanced opportunities to engage in HGT and will have higher rates of MGEs and antibiotic resistance genes (ARGs).</a:t>
            </a:r>
          </a:p>
        </p:txBody>
      </p:sp>
      <p:sp>
        <p:nvSpPr>
          <p:cNvPr id="5" name="Google Shape;90;p1">
            <a:extLst>
              <a:ext uri="{FF2B5EF4-FFF2-40B4-BE49-F238E27FC236}">
                <a16:creationId xmlns:a16="http://schemas.microsoft.com/office/drawing/2014/main" id="{993092FB-7A25-5DCE-771B-B7D53D2FE43E}"/>
              </a:ext>
            </a:extLst>
          </p:cNvPr>
          <p:cNvSpPr txBox="1"/>
          <p:nvPr/>
        </p:nvSpPr>
        <p:spPr>
          <a:xfrm>
            <a:off x="0" y="-49717"/>
            <a:ext cx="43891200" cy="2373692"/>
          </a:xfrm>
          <a:prstGeom prst="rect">
            <a:avLst/>
          </a:prstGeom>
          <a:solidFill>
            <a:srgbClr val="FF76B7"/>
          </a:solidFill>
          <a:ln w="76200">
            <a:solidFill>
              <a:srgbClr val="FF1695"/>
            </a:solidFill>
          </a:ln>
        </p:spPr>
        <p:txBody>
          <a:bodyPr spcFirstLastPara="1" wrap="square" lIns="34256" tIns="17128" rIns="34256" bIns="17128" anchor="t" anchorCtr="0">
            <a:spAutoFit/>
          </a:bodyPr>
          <a:lstStyle/>
          <a:p>
            <a:pPr algn="ctr"/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Bacterial Lifestyles Influence Mobile Genetic Elements in Aquatic Ecosystems</a:t>
            </a:r>
            <a:endParaRPr lang="en-US" sz="7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Sophia Aredas;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Marian Schmidt, Ph.D.</a:t>
            </a:r>
          </a:p>
          <a:p>
            <a:pPr algn="ctr">
              <a:buClr>
                <a:schemeClr val="lt1"/>
              </a:buClr>
              <a:buSzPts val="5400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Department of Microbiology, Cornell University, Ithaca, New York 14853</a:t>
            </a:r>
          </a:p>
        </p:txBody>
      </p:sp>
      <p:sp>
        <p:nvSpPr>
          <p:cNvPr id="6" name="Google Shape;91;p1">
            <a:extLst>
              <a:ext uri="{FF2B5EF4-FFF2-40B4-BE49-F238E27FC236}">
                <a16:creationId xmlns:a16="http://schemas.microsoft.com/office/drawing/2014/main" id="{8AB1E55B-82B9-77A8-505A-9E7E516EC2C3}"/>
              </a:ext>
            </a:extLst>
          </p:cNvPr>
          <p:cNvSpPr txBox="1"/>
          <p:nvPr/>
        </p:nvSpPr>
        <p:spPr>
          <a:xfrm rot="10800000" flipV="1">
            <a:off x="17076" y="2614978"/>
            <a:ext cx="14935200" cy="1511918"/>
          </a:xfrm>
          <a:prstGeom prst="rect">
            <a:avLst/>
          </a:prstGeom>
          <a:solidFill>
            <a:srgbClr val="FF76B7"/>
          </a:solidFill>
          <a:ln w="76200">
            <a:solidFill>
              <a:srgbClr val="FF1695"/>
            </a:solidFill>
          </a:ln>
        </p:spPr>
        <p:txBody>
          <a:bodyPr spcFirstLastPara="1" wrap="square" lIns="34256" tIns="17128" rIns="34256" bIns="17128" anchor="t" anchorCtr="0">
            <a:sp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800" b="1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Mobile Genetic Elements (MGEs)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ARE OVERLOOKED IN FRESHWATER </a:t>
            </a:r>
            <a:r>
              <a:rPr lang="en-US" sz="4800" b="1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MICROBES</a:t>
            </a:r>
            <a:endParaRPr lang="en-US" sz="4800" dirty="0">
              <a:solidFill>
                <a:srgbClr val="FF0000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91;p1">
            <a:extLst>
              <a:ext uri="{FF2B5EF4-FFF2-40B4-BE49-F238E27FC236}">
                <a16:creationId xmlns:a16="http://schemas.microsoft.com/office/drawing/2014/main" id="{B25F1869-4B4F-A7B3-056B-248523340E14}"/>
              </a:ext>
            </a:extLst>
          </p:cNvPr>
          <p:cNvSpPr txBox="1"/>
          <p:nvPr/>
        </p:nvSpPr>
        <p:spPr>
          <a:xfrm rot="10800000" flipV="1">
            <a:off x="16630083" y="2684401"/>
            <a:ext cx="13833184" cy="1511918"/>
          </a:xfrm>
          <a:prstGeom prst="rect">
            <a:avLst/>
          </a:prstGeom>
          <a:solidFill>
            <a:srgbClr val="FF76B7"/>
          </a:solidFill>
          <a:ln w="76200">
            <a:solidFill>
              <a:srgbClr val="FF1695"/>
            </a:solidFill>
          </a:ln>
        </p:spPr>
        <p:txBody>
          <a:bodyPr spcFirstLastPara="1" wrap="square" lIns="34256" tIns="17128" rIns="34256" bIns="17128" anchor="t" anchorCtr="0">
            <a:sp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CONSTRUCTING 346 MAGs FROM </a:t>
            </a:r>
          </a:p>
          <a:p>
            <a:pPr algn="ctr">
              <a:buClr>
                <a:schemeClr val="lt1"/>
              </a:buClr>
              <a:buSzPts val="3600"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SHORT READ SEQUENCING DATA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Google Shape;91;p1">
            <a:extLst>
              <a:ext uri="{FF2B5EF4-FFF2-40B4-BE49-F238E27FC236}">
                <a16:creationId xmlns:a16="http://schemas.microsoft.com/office/drawing/2014/main" id="{6A28DC82-55B9-85BF-8215-D436E9BBCE7F}"/>
              </a:ext>
            </a:extLst>
          </p:cNvPr>
          <p:cNvSpPr txBox="1"/>
          <p:nvPr/>
        </p:nvSpPr>
        <p:spPr>
          <a:xfrm rot="10800000" flipV="1">
            <a:off x="206663" y="38664346"/>
            <a:ext cx="16423420" cy="727088"/>
          </a:xfrm>
          <a:prstGeom prst="rect">
            <a:avLst/>
          </a:prstGeom>
          <a:solidFill>
            <a:srgbClr val="FF76B7"/>
          </a:solidFill>
          <a:ln w="76200">
            <a:solidFill>
              <a:srgbClr val="FF1695"/>
            </a:solidFill>
          </a:ln>
        </p:spPr>
        <p:txBody>
          <a:bodyPr spcFirstLastPara="1" wrap="square" lIns="34256" tIns="17128" rIns="34256" bIns="17128" anchor="t" anchorCtr="0">
            <a:sp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FUTURE DIRECTIONS</a:t>
            </a:r>
          </a:p>
        </p:txBody>
      </p:sp>
      <p:sp>
        <p:nvSpPr>
          <p:cNvPr id="127" name="Google Shape;91;p1">
            <a:extLst>
              <a:ext uri="{FF2B5EF4-FFF2-40B4-BE49-F238E27FC236}">
                <a16:creationId xmlns:a16="http://schemas.microsoft.com/office/drawing/2014/main" id="{4D2F4D2D-6B86-53EC-DD6E-C42DDAD949AF}"/>
              </a:ext>
            </a:extLst>
          </p:cNvPr>
          <p:cNvSpPr txBox="1"/>
          <p:nvPr/>
        </p:nvSpPr>
        <p:spPr>
          <a:xfrm rot="10800000" flipV="1">
            <a:off x="23504682" y="41435720"/>
            <a:ext cx="20201516" cy="727088"/>
          </a:xfrm>
          <a:prstGeom prst="rect">
            <a:avLst/>
          </a:prstGeom>
          <a:solidFill>
            <a:srgbClr val="FF76B7"/>
          </a:solidFill>
          <a:ln w="76200">
            <a:solidFill>
              <a:srgbClr val="FF1695"/>
            </a:solidFill>
          </a:ln>
        </p:spPr>
        <p:txBody>
          <a:bodyPr spcFirstLastPara="1" wrap="square" lIns="34256" tIns="17128" rIns="34256" bIns="17128" anchor="t" anchorCtr="0">
            <a:sp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ACKNOWLEDGEMENTS </a:t>
            </a:r>
          </a:p>
        </p:txBody>
      </p:sp>
      <p:pic>
        <p:nvPicPr>
          <p:cNvPr id="253" name="Picture 4" descr="Cornell University Logo · Cornell University Brand Center">
            <a:extLst>
              <a:ext uri="{FF2B5EF4-FFF2-40B4-BE49-F238E27FC236}">
                <a16:creationId xmlns:a16="http://schemas.microsoft.com/office/drawing/2014/main" id="{4F63B531-7A31-B120-16BF-AAD700999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38" y="-49717"/>
            <a:ext cx="2329262" cy="23292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041">
            <a:extLst>
              <a:ext uri="{FF2B5EF4-FFF2-40B4-BE49-F238E27FC236}">
                <a16:creationId xmlns:a16="http://schemas.microsoft.com/office/drawing/2014/main" id="{E7284382-925D-BFD0-52D2-B9D4FD1CAE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489" b="49663"/>
          <a:stretch/>
        </p:blipFill>
        <p:spPr>
          <a:xfrm>
            <a:off x="16700698" y="4556745"/>
            <a:ext cx="3149176" cy="3629264"/>
          </a:xfrm>
          <a:prstGeom prst="rect">
            <a:avLst/>
          </a:prstGeom>
        </p:spPr>
      </p:pic>
      <p:sp>
        <p:nvSpPr>
          <p:cNvPr id="1061" name="TextBox 1060">
            <a:extLst>
              <a:ext uri="{FF2B5EF4-FFF2-40B4-BE49-F238E27FC236}">
                <a16:creationId xmlns:a16="http://schemas.microsoft.com/office/drawing/2014/main" id="{F78A0CF4-926B-2A7F-E884-08228533C768}"/>
              </a:ext>
            </a:extLst>
          </p:cNvPr>
          <p:cNvSpPr txBox="1"/>
          <p:nvPr/>
        </p:nvSpPr>
        <p:spPr>
          <a:xfrm>
            <a:off x="23597930" y="42162808"/>
            <a:ext cx="20201517" cy="15835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Thank you so much to Dr. Marian Schmidt, Gus Pendleton, and Sophia Richter for your support!</a:t>
            </a:r>
          </a:p>
          <a:p>
            <a:pPr fontAlgn="base">
              <a:lnSpc>
                <a:spcPct val="150000"/>
              </a:lnSpc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Thank you so much to BBM and Cornell </a:t>
            </a:r>
            <a:r>
              <a:rPr lang="en-US" sz="34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University for conference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support.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C7C55419-8249-F04E-C882-F3B0E1577DDA}"/>
              </a:ext>
            </a:extLst>
          </p:cNvPr>
          <p:cNvSpPr txBox="1"/>
          <p:nvPr/>
        </p:nvSpPr>
        <p:spPr>
          <a:xfrm>
            <a:off x="206664" y="39516648"/>
            <a:ext cx="20338628" cy="39380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472" indent="-57147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Analyze if lifestyle is a better predictor of phage infection rather than phylogeny </a:t>
            </a:r>
          </a:p>
          <a:p>
            <a:pPr marL="571472" indent="-57147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Conduct further bioinformatic analysis to understand how ARGs are being disseminated in the community by analyzing what transposable elements are responsible for mobilization. </a:t>
            </a:r>
          </a:p>
          <a:p>
            <a:pPr marL="571472" indent="-57147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Explore potential vectors of anthropogenic disturbances such as plastic pollution to understand how MGEs are entering the environment and interacting in the water column. </a:t>
            </a:r>
          </a:p>
        </p:txBody>
      </p:sp>
      <p:sp>
        <p:nvSpPr>
          <p:cNvPr id="12" name="Google Shape;91;p1">
            <a:extLst>
              <a:ext uri="{FF2B5EF4-FFF2-40B4-BE49-F238E27FC236}">
                <a16:creationId xmlns:a16="http://schemas.microsoft.com/office/drawing/2014/main" id="{73776701-3F80-C0FD-331E-D7D5AF679865}"/>
              </a:ext>
            </a:extLst>
          </p:cNvPr>
          <p:cNvSpPr txBox="1"/>
          <p:nvPr/>
        </p:nvSpPr>
        <p:spPr>
          <a:xfrm rot="10800000" flipV="1">
            <a:off x="17076" y="17911298"/>
            <a:ext cx="13716000" cy="1419585"/>
          </a:xfrm>
          <a:prstGeom prst="rect">
            <a:avLst/>
          </a:prstGeom>
          <a:solidFill>
            <a:srgbClr val="FF76B7"/>
          </a:solidFill>
          <a:ln w="76200">
            <a:solidFill>
              <a:srgbClr val="FF1695"/>
            </a:solidFill>
          </a:ln>
        </p:spPr>
        <p:txBody>
          <a:bodyPr spcFirstLastPara="1" wrap="square" lIns="34256" tIns="17128" rIns="34256" bIns="17128" anchor="t" anchorCtr="0">
            <a:sp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CONJUGATION GENES ARE PREDOMINANTLY FOUND IN GENERALIST SPECIES</a:t>
            </a:r>
            <a:endParaRPr lang="en-US" sz="4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6" name="Google Shape;91;p1">
            <a:extLst>
              <a:ext uri="{FF2B5EF4-FFF2-40B4-BE49-F238E27FC236}">
                <a16:creationId xmlns:a16="http://schemas.microsoft.com/office/drawing/2014/main" id="{2FEF9891-6128-834A-5EB8-BF91550C33EE}"/>
              </a:ext>
            </a:extLst>
          </p:cNvPr>
          <p:cNvSpPr txBox="1"/>
          <p:nvPr/>
        </p:nvSpPr>
        <p:spPr>
          <a:xfrm rot="10800000" flipV="1">
            <a:off x="14663492" y="17865131"/>
            <a:ext cx="13807440" cy="1511918"/>
          </a:xfrm>
          <a:prstGeom prst="rect">
            <a:avLst/>
          </a:prstGeom>
          <a:solidFill>
            <a:srgbClr val="FF76B7"/>
          </a:solidFill>
          <a:ln w="76200">
            <a:solidFill>
              <a:srgbClr val="FF1695"/>
            </a:solidFill>
          </a:ln>
        </p:spPr>
        <p:txBody>
          <a:bodyPr spcFirstLastPara="1" wrap="square" lIns="34256" tIns="17128" rIns="34256" bIns="17128" anchor="t" anchorCtr="0">
            <a:sp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GENERALIST SPECIES ENCODE THE MOST ANTIBIOTIC RESISTANCE GENES </a:t>
            </a:r>
          </a:p>
        </p:txBody>
      </p:sp>
      <p:sp>
        <p:nvSpPr>
          <p:cNvPr id="1092" name="Google Shape;91;p1">
            <a:extLst>
              <a:ext uri="{FF2B5EF4-FFF2-40B4-BE49-F238E27FC236}">
                <a16:creationId xmlns:a16="http://schemas.microsoft.com/office/drawing/2014/main" id="{6055F3F6-16D2-475E-C858-9E3B8EF62C2B}"/>
              </a:ext>
            </a:extLst>
          </p:cNvPr>
          <p:cNvSpPr txBox="1"/>
          <p:nvPr/>
        </p:nvSpPr>
        <p:spPr>
          <a:xfrm rot="10800000" flipV="1">
            <a:off x="30969964" y="2705921"/>
            <a:ext cx="12921236" cy="1511918"/>
          </a:xfrm>
          <a:prstGeom prst="rect">
            <a:avLst/>
          </a:prstGeom>
          <a:solidFill>
            <a:srgbClr val="FF76B7"/>
          </a:solidFill>
          <a:ln w="76200">
            <a:solidFill>
              <a:srgbClr val="FF1695"/>
            </a:solidFill>
          </a:ln>
        </p:spPr>
        <p:txBody>
          <a:bodyPr spcFirstLastPara="1" wrap="square" lIns="34256" tIns="17128" rIns="34256" bIns="17128" anchor="t" anchorCtr="0">
            <a:sp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GENERALIST LIFESTYLES ARE</a:t>
            </a:r>
          </a:p>
          <a:p>
            <a:pPr algn="ctr">
              <a:buClr>
                <a:schemeClr val="lt1"/>
              </a:buClr>
              <a:buSzPts val="3600"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MOST COMMON 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91;p1">
            <a:extLst>
              <a:ext uri="{FF2B5EF4-FFF2-40B4-BE49-F238E27FC236}">
                <a16:creationId xmlns:a16="http://schemas.microsoft.com/office/drawing/2014/main" id="{3075D645-61AE-D960-0005-A9070DE7FD0D}"/>
              </a:ext>
            </a:extLst>
          </p:cNvPr>
          <p:cNvSpPr txBox="1"/>
          <p:nvPr/>
        </p:nvSpPr>
        <p:spPr>
          <a:xfrm rot="10800000" flipV="1">
            <a:off x="29792364" y="17911298"/>
            <a:ext cx="14081760" cy="1511918"/>
          </a:xfrm>
          <a:prstGeom prst="rect">
            <a:avLst/>
          </a:prstGeom>
          <a:solidFill>
            <a:srgbClr val="FF76B7"/>
          </a:solidFill>
          <a:ln w="76200">
            <a:solidFill>
              <a:srgbClr val="FF1695"/>
            </a:solidFill>
          </a:ln>
        </p:spPr>
        <p:txBody>
          <a:bodyPr spcFirstLastPara="1" wrap="square" lIns="34256" tIns="17128" rIns="34256" bIns="17128" anchor="t" anchorCtr="0">
            <a:sp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PHAGE GENES ARE NOT PHYLOGENETICALLY CONSERVED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D07D79-D9C7-E0E1-32D2-0AF8C30337CA}"/>
              </a:ext>
            </a:extLst>
          </p:cNvPr>
          <p:cNvSpPr txBox="1"/>
          <p:nvPr/>
        </p:nvSpPr>
        <p:spPr>
          <a:xfrm>
            <a:off x="-36210240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4FBB5D8-118F-D52D-C6E8-C06064EA3F70}"/>
              </a:ext>
            </a:extLst>
          </p:cNvPr>
          <p:cNvGrpSpPr/>
          <p:nvPr/>
        </p:nvGrpSpPr>
        <p:grpSpPr>
          <a:xfrm>
            <a:off x="30501430" y="4998167"/>
            <a:ext cx="13257812" cy="9864456"/>
            <a:chOff x="30892376" y="4340437"/>
            <a:chExt cx="12894983" cy="9537910"/>
          </a:xfrm>
        </p:grpSpPr>
        <p:pic>
          <p:nvPicPr>
            <p:cNvPr id="29" name="Picture 28" descr="A graph of different colored objects&#10;&#10;Description automatically generated with medium confidence">
              <a:extLst>
                <a:ext uri="{FF2B5EF4-FFF2-40B4-BE49-F238E27FC236}">
                  <a16:creationId xmlns:a16="http://schemas.microsoft.com/office/drawing/2014/main" id="{C987C5FA-713E-A757-CCF9-3BEB34014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737"/>
            <a:stretch/>
          </p:blipFill>
          <p:spPr>
            <a:xfrm>
              <a:off x="30892376" y="4340437"/>
              <a:ext cx="12248646" cy="9537910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80C717A-805B-F6D1-D908-18A572136BBE}"/>
                </a:ext>
              </a:extLst>
            </p:cNvPr>
            <p:cNvCxnSpPr/>
            <p:nvPr/>
          </p:nvCxnSpPr>
          <p:spPr>
            <a:xfrm>
              <a:off x="32454145" y="8897754"/>
              <a:ext cx="11333214" cy="69111"/>
            </a:xfrm>
            <a:prstGeom prst="line">
              <a:avLst/>
            </a:prstGeom>
            <a:ln w="50800">
              <a:solidFill>
                <a:srgbClr val="9FB6DA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FFC0EAF-60E3-9EC7-081A-44537D3CFDFA}"/>
                </a:ext>
              </a:extLst>
            </p:cNvPr>
            <p:cNvCxnSpPr/>
            <p:nvPr/>
          </p:nvCxnSpPr>
          <p:spPr>
            <a:xfrm>
              <a:off x="32454145" y="6941940"/>
              <a:ext cx="11333214" cy="69111"/>
            </a:xfrm>
            <a:prstGeom prst="line">
              <a:avLst/>
            </a:prstGeom>
            <a:ln w="50800">
              <a:solidFill>
                <a:srgbClr val="759C4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9CBFFD-F1BB-2A50-4223-99F9F71DBBBA}"/>
                </a:ext>
              </a:extLst>
            </p:cNvPr>
            <p:cNvSpPr txBox="1"/>
            <p:nvPr/>
          </p:nvSpPr>
          <p:spPr>
            <a:xfrm rot="5400000">
              <a:off x="42003690" y="10396751"/>
              <a:ext cx="292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9FB6D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62A7C6-4C34-3FBE-193E-901A756DF855}"/>
                </a:ext>
              </a:extLst>
            </p:cNvPr>
            <p:cNvSpPr txBox="1"/>
            <p:nvPr/>
          </p:nvSpPr>
          <p:spPr>
            <a:xfrm rot="5400000">
              <a:off x="42003690" y="6643659"/>
              <a:ext cx="292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759C4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Particle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DA6D9C-25AD-D225-634C-04C7F488B188}"/>
                </a:ext>
              </a:extLst>
            </p:cNvPr>
            <p:cNvSpPr txBox="1"/>
            <p:nvPr/>
          </p:nvSpPr>
          <p:spPr>
            <a:xfrm rot="5400000">
              <a:off x="42548890" y="7789955"/>
              <a:ext cx="1830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C75B9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Generalist</a:t>
              </a:r>
            </a:p>
          </p:txBody>
        </p:sp>
        <p:pic>
          <p:nvPicPr>
            <p:cNvPr id="7" name="Picture 6" descr="A diagram of a number of cells&#10;&#10;Description automatically generated">
              <a:extLst>
                <a:ext uri="{FF2B5EF4-FFF2-40B4-BE49-F238E27FC236}">
                  <a16:creationId xmlns:a16="http://schemas.microsoft.com/office/drawing/2014/main" id="{7640C4BF-8A2F-31C9-9595-AEDBA58B67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7619" t="56020" r="8975" b="32989"/>
            <a:stretch/>
          </p:blipFill>
          <p:spPr>
            <a:xfrm>
              <a:off x="32566481" y="4651278"/>
              <a:ext cx="3490805" cy="1311461"/>
            </a:xfrm>
            <a:prstGeom prst="rect">
              <a:avLst/>
            </a:prstGeom>
          </p:spPr>
        </p:pic>
      </p:grpSp>
      <p:pic>
        <p:nvPicPr>
          <p:cNvPr id="38" name="Picture 37" descr="A diagram of a fraction class&#10;&#10;Description automatically generated">
            <a:extLst>
              <a:ext uri="{FF2B5EF4-FFF2-40B4-BE49-F238E27FC236}">
                <a16:creationId xmlns:a16="http://schemas.microsoft.com/office/drawing/2014/main" id="{322AC70E-C147-9A7F-384E-CF10B87B5A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6574" b="6433"/>
          <a:stretch/>
        </p:blipFill>
        <p:spPr>
          <a:xfrm>
            <a:off x="312892" y="19713668"/>
            <a:ext cx="7891308" cy="8044728"/>
          </a:xfrm>
          <a:prstGeom prst="rect">
            <a:avLst/>
          </a:prstGeom>
        </p:spPr>
      </p:pic>
      <p:pic>
        <p:nvPicPr>
          <p:cNvPr id="56" name="Picture 55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1E109102-0645-573A-EB2B-3710C5C10D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3488"/>
          <a:stretch/>
        </p:blipFill>
        <p:spPr>
          <a:xfrm>
            <a:off x="10067065" y="19727600"/>
            <a:ext cx="3699113" cy="10131109"/>
          </a:xfrm>
          <a:prstGeom prst="rect">
            <a:avLst/>
          </a:prstGeom>
        </p:spPr>
      </p:pic>
      <p:pic>
        <p:nvPicPr>
          <p:cNvPr id="63" name="Picture 6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85E8AD-51F6-C8A2-55A5-F136F685319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079" t="22971" r="48263" b="24831"/>
          <a:stretch/>
        </p:blipFill>
        <p:spPr>
          <a:xfrm>
            <a:off x="2435588" y="27821641"/>
            <a:ext cx="8221934" cy="10555330"/>
          </a:xfrm>
          <a:prstGeom prst="rect">
            <a:avLst/>
          </a:prstGeom>
        </p:spPr>
      </p:pic>
      <p:pic>
        <p:nvPicPr>
          <p:cNvPr id="66" name="Picture 65" descr="A circular structure with many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83F8769-E441-E872-8FC6-09E9D033E26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87" t="15319" r="41109" b="17765"/>
          <a:stretch/>
        </p:blipFill>
        <p:spPr>
          <a:xfrm>
            <a:off x="17036707" y="27821641"/>
            <a:ext cx="12512386" cy="12661018"/>
          </a:xfrm>
          <a:prstGeom prst="rect">
            <a:avLst/>
          </a:prstGeom>
        </p:spPr>
      </p:pic>
      <p:pic>
        <p:nvPicPr>
          <p:cNvPr id="70" name="Picture 6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0D99BC6-5A04-A98A-F63A-B42730CAC1D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9464" t="54279" b="26787"/>
          <a:stretch/>
        </p:blipFill>
        <p:spPr>
          <a:xfrm>
            <a:off x="23165224" y="20999815"/>
            <a:ext cx="4399771" cy="6576216"/>
          </a:xfrm>
          <a:prstGeom prst="rect">
            <a:avLst/>
          </a:prstGeom>
        </p:spPr>
      </p:pic>
      <p:pic>
        <p:nvPicPr>
          <p:cNvPr id="71" name="Picture 70" descr="A screen shot of a cell phone&#10;&#10;Description automatically generated">
            <a:extLst>
              <a:ext uri="{FF2B5EF4-FFF2-40B4-BE49-F238E27FC236}">
                <a16:creationId xmlns:a16="http://schemas.microsoft.com/office/drawing/2014/main" id="{AA8541C9-EBA2-021C-A57D-BC67F80A70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9464" t="20214" b="68812"/>
          <a:stretch/>
        </p:blipFill>
        <p:spPr>
          <a:xfrm>
            <a:off x="26399142" y="24871428"/>
            <a:ext cx="3393222" cy="2939604"/>
          </a:xfrm>
          <a:prstGeom prst="rect">
            <a:avLst/>
          </a:prstGeom>
        </p:spPr>
      </p:pic>
      <p:pic>
        <p:nvPicPr>
          <p:cNvPr id="75" name="Picture 74" descr="A screen shot of a compass&#10;&#10;Description automatically generated">
            <a:extLst>
              <a:ext uri="{FF2B5EF4-FFF2-40B4-BE49-F238E27FC236}">
                <a16:creationId xmlns:a16="http://schemas.microsoft.com/office/drawing/2014/main" id="{C3D031A5-585B-F524-468C-C2458C6EE5E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7805" t="32627" b="56555"/>
          <a:stretch/>
        </p:blipFill>
        <p:spPr>
          <a:xfrm>
            <a:off x="38093966" y="29168783"/>
            <a:ext cx="5683673" cy="4663013"/>
          </a:xfrm>
          <a:prstGeom prst="rect">
            <a:avLst/>
          </a:prstGeom>
        </p:spPr>
      </p:pic>
      <p:pic>
        <p:nvPicPr>
          <p:cNvPr id="76" name="Picture 75" descr="A screen shot of a compass&#10;&#10;Description automatically generated">
            <a:extLst>
              <a:ext uri="{FF2B5EF4-FFF2-40B4-BE49-F238E27FC236}">
                <a16:creationId xmlns:a16="http://schemas.microsoft.com/office/drawing/2014/main" id="{F8F70F21-6309-B792-3171-EE31C3DC0CD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1244" r="42281" b="42018"/>
          <a:stretch/>
        </p:blipFill>
        <p:spPr>
          <a:xfrm>
            <a:off x="29357562" y="28486990"/>
            <a:ext cx="9154096" cy="8494838"/>
          </a:xfrm>
          <a:prstGeom prst="rect">
            <a:avLst/>
          </a:prstGeom>
        </p:spPr>
      </p:pic>
      <p:pic>
        <p:nvPicPr>
          <p:cNvPr id="77" name="Picture 76" descr="A screen shot of a compass&#10;&#10;Description automatically generated">
            <a:extLst>
              <a:ext uri="{FF2B5EF4-FFF2-40B4-BE49-F238E27FC236}">
                <a16:creationId xmlns:a16="http://schemas.microsoft.com/office/drawing/2014/main" id="{CD2C2F33-0605-5138-02E4-A1AA0E5A917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7805" t="24793" b="68387"/>
          <a:stretch/>
        </p:blipFill>
        <p:spPr>
          <a:xfrm>
            <a:off x="38080972" y="33957009"/>
            <a:ext cx="5683672" cy="293960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743F50EF-0C8F-C742-F850-833699868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354" r="85057"/>
          <a:stretch/>
        </p:blipFill>
        <p:spPr>
          <a:xfrm>
            <a:off x="15521308" y="10229359"/>
            <a:ext cx="2261277" cy="328198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7F972A74-9A5C-DF02-8C1A-FC6004E5B0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72" t="8754" r="6277" b="58485"/>
          <a:stretch/>
        </p:blipFill>
        <p:spPr>
          <a:xfrm>
            <a:off x="25997400" y="4900194"/>
            <a:ext cx="4331930" cy="338151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0A80D7A-2C95-89F9-9485-F76DCC6A5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188" t="40268" b="30454"/>
          <a:stretch/>
        </p:blipFill>
        <p:spPr>
          <a:xfrm>
            <a:off x="27160058" y="8238356"/>
            <a:ext cx="2802400" cy="211092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0C19A475-A3EA-BA06-26CF-24E8C64F27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188" t="69546" b="10868"/>
          <a:stretch/>
        </p:blipFill>
        <p:spPr>
          <a:xfrm>
            <a:off x="25986343" y="10613887"/>
            <a:ext cx="3806022" cy="191787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58E2A0BE-C73C-2F85-65A1-906434BE82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17" t="45755" r="21812"/>
          <a:stretch/>
        </p:blipFill>
        <p:spPr>
          <a:xfrm>
            <a:off x="17827452" y="9390859"/>
            <a:ext cx="8095601" cy="3901056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87621C52-4D8D-3609-7848-631A66306131}"/>
              </a:ext>
            </a:extLst>
          </p:cNvPr>
          <p:cNvGrpSpPr/>
          <p:nvPr/>
        </p:nvGrpSpPr>
        <p:grpSpPr>
          <a:xfrm>
            <a:off x="19913163" y="4459827"/>
            <a:ext cx="5875654" cy="3348713"/>
            <a:chOff x="20376450" y="4787132"/>
            <a:chExt cx="5875654" cy="3348713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99848BD9-FF0F-5E99-9B68-0A4BD9395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779" t="-1174" r="30489" b="54728"/>
            <a:stretch/>
          </p:blipFill>
          <p:spPr>
            <a:xfrm>
              <a:off x="20376450" y="4787132"/>
              <a:ext cx="5875654" cy="3348713"/>
            </a:xfrm>
            <a:prstGeom prst="rect">
              <a:avLst/>
            </a:prstGeom>
          </p:spPr>
        </p:pic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52FD8C1E-02D1-B525-3554-07BA8926EE7A}"/>
                </a:ext>
              </a:extLst>
            </p:cNvPr>
            <p:cNvSpPr txBox="1"/>
            <p:nvPr/>
          </p:nvSpPr>
          <p:spPr>
            <a:xfrm>
              <a:off x="21008579" y="5741396"/>
              <a:ext cx="19594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759C4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Particle Associated</a:t>
              </a:r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BC6C7BCB-9EC3-75DB-9862-794864BA77E0}"/>
                </a:ext>
              </a:extLst>
            </p:cNvPr>
            <p:cNvSpPr txBox="1"/>
            <p:nvPr/>
          </p:nvSpPr>
          <p:spPr>
            <a:xfrm>
              <a:off x="20965885" y="7536407"/>
              <a:ext cx="19594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9FB6D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Free living</a:t>
              </a:r>
            </a:p>
          </p:txBody>
        </p:sp>
      </p:grpSp>
      <p:sp>
        <p:nvSpPr>
          <p:cNvPr id="1079" name="TextBox 1078">
            <a:extLst>
              <a:ext uri="{FF2B5EF4-FFF2-40B4-BE49-F238E27FC236}">
                <a16:creationId xmlns:a16="http://schemas.microsoft.com/office/drawing/2014/main" id="{5554A45F-B304-2F6A-8864-9F8161A7F4C6}"/>
              </a:ext>
            </a:extLst>
          </p:cNvPr>
          <p:cNvSpPr txBox="1"/>
          <p:nvPr/>
        </p:nvSpPr>
        <p:spPr>
          <a:xfrm>
            <a:off x="32263272" y="36822695"/>
            <a:ext cx="915409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Pagel’s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Lambda: 0.242194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(p-value = 0.00922661)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Bloomberg’s K : 0.00182091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(p-value : 0.906907)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(based on 999 randomizations)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D5EF55F-2FF6-B348-71A0-9248B1082247}"/>
              </a:ext>
            </a:extLst>
          </p:cNvPr>
          <p:cNvSpPr txBox="1"/>
          <p:nvPr/>
        </p:nvSpPr>
        <p:spPr>
          <a:xfrm>
            <a:off x="24349377" y="11978599"/>
            <a:ext cx="1959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MetaBat2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CONCOCT</a:t>
            </a: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dRep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F94C1BD-9EE3-1003-BF73-7E2C82235331}"/>
              </a:ext>
            </a:extLst>
          </p:cNvPr>
          <p:cNvSpPr txBox="1"/>
          <p:nvPr/>
        </p:nvSpPr>
        <p:spPr>
          <a:xfrm>
            <a:off x="30447086" y="15550491"/>
            <a:ext cx="13257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MAG distribution</a:t>
            </a:r>
            <a:r>
              <a:rPr lang="en-US" sz="3200" b="1" dirty="0">
                <a:solidFill>
                  <a:srgbClr val="759C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Particle = 15%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solidFill>
                  <a:srgbClr val="FF16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Generalist = 66.8%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3200" b="1" dirty="0">
                <a:solidFill>
                  <a:srgbClr val="9FB6D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Free = 18.2%</a:t>
            </a:r>
          </a:p>
        </p:txBody>
      </p:sp>
      <p:pic>
        <p:nvPicPr>
          <p:cNvPr id="89" name="Picture 88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67F4CBDC-5D27-AF21-212F-589CF453ADD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5317" b="4617"/>
          <a:stretch/>
        </p:blipFill>
        <p:spPr>
          <a:xfrm>
            <a:off x="31359508" y="19720619"/>
            <a:ext cx="7152150" cy="913460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9E3707D6-C2BC-55A8-C952-B0707642A5D1}"/>
              </a:ext>
            </a:extLst>
          </p:cNvPr>
          <p:cNvSpPr txBox="1"/>
          <p:nvPr/>
        </p:nvSpPr>
        <p:spPr>
          <a:xfrm>
            <a:off x="154925" y="35274848"/>
            <a:ext cx="53367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Pagel’s Lambda: 0.992932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(p-value = 3.56436e-54)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Bloomberg’s K : 0.0326016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(p-value : 0.001001)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(based on 999 randomizations)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CDA0D4F-F3D2-31AD-1627-33AFF282FE5C}"/>
              </a:ext>
            </a:extLst>
          </p:cNvPr>
          <p:cNvSpPr txBox="1"/>
          <p:nvPr/>
        </p:nvSpPr>
        <p:spPr>
          <a:xfrm>
            <a:off x="14740364" y="28286256"/>
            <a:ext cx="30870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Pagel’s Lambda: 0.55, p-value = 1e-12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Bloomberg’s K : 0.003, p-value : 0.02, based on 999 randomizations </a:t>
            </a:r>
          </a:p>
        </p:txBody>
      </p:sp>
      <p:pic>
        <p:nvPicPr>
          <p:cNvPr id="40" name="Picture 39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7CA5A97C-EE08-7516-8625-883EF3D9249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5392" b="5994"/>
          <a:stretch/>
        </p:blipFill>
        <p:spPr>
          <a:xfrm>
            <a:off x="15156220" y="19723599"/>
            <a:ext cx="8614263" cy="868324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48090933-5BED-FCD2-BE46-2836956EE60A}"/>
              </a:ext>
            </a:extLst>
          </p:cNvPr>
          <p:cNvSpPr txBox="1"/>
          <p:nvPr/>
        </p:nvSpPr>
        <p:spPr>
          <a:xfrm>
            <a:off x="22960639" y="19618452"/>
            <a:ext cx="50809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16.47% of MAGs encode antibiotic resistance genes</a:t>
            </a:r>
          </a:p>
        </p:txBody>
      </p:sp>
    </p:spTree>
    <p:extLst>
      <p:ext uri="{BB962C8B-B14F-4D97-AF65-F5344CB8AC3E}">
        <p14:creationId xmlns:p14="http://schemas.microsoft.com/office/powerpoint/2010/main" val="1138274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32085</TotalTime>
  <Words>704</Words>
  <Application>Microsoft Macintosh PowerPoint</Application>
  <PresentationFormat>Custom</PresentationFormat>
  <Paragraphs>57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sophia aredas</dc:creator>
  <cp:lastModifiedBy>Marian Louise Schmidt</cp:lastModifiedBy>
  <cp:revision>19</cp:revision>
  <dcterms:created xsi:type="dcterms:W3CDTF">2024-05-06T22:59:10Z</dcterms:created>
  <dcterms:modified xsi:type="dcterms:W3CDTF">2024-05-29T15:16:11Z</dcterms:modified>
</cp:coreProperties>
</file>